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1" r:id="rId2"/>
    <p:sldId id="281" r:id="rId3"/>
    <p:sldId id="284" r:id="rId4"/>
    <p:sldId id="279" r:id="rId5"/>
    <p:sldId id="285" r:id="rId6"/>
    <p:sldId id="283" r:id="rId7"/>
    <p:sldId id="286" r:id="rId8"/>
    <p:sldId id="2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B5EA37-4455-449C-BC13-1862C0DD5F88}">
          <p14:sldIdLst>
            <p14:sldId id="271"/>
          </p14:sldIdLst>
        </p14:section>
        <p14:section name="Untitled Section" id="{684C360F-9170-4147-9D4A-5A6FA49FCE23}">
          <p14:sldIdLst>
            <p14:sldId id="281"/>
            <p14:sldId id="284"/>
            <p14:sldId id="279"/>
            <p14:sldId id="285"/>
            <p14:sldId id="283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Parvez" initials="AP" lastIdx="1" clrIdx="0">
    <p:extLst>
      <p:ext uri="{19B8F6BF-5375-455C-9EA6-DF929625EA0E}">
        <p15:presenceInfo xmlns:p15="http://schemas.microsoft.com/office/powerpoint/2012/main" userId="S::ali.parvez@slu.edu::59121df8-27c9-48aa-97d9-1fe69c250474" providerId="AD"/>
      </p:ext>
    </p:extLst>
  </p:cmAuthor>
  <p:cmAuthor id="2" name="Dana" initials="D" lastIdx="25" clrIdx="1">
    <p:extLst>
      <p:ext uri="{19B8F6BF-5375-455C-9EA6-DF929625EA0E}">
        <p15:presenceInfo xmlns:p15="http://schemas.microsoft.com/office/powerpoint/2012/main" userId="Dana" providerId="None"/>
      </p:ext>
    </p:extLst>
  </p:cmAuthor>
  <p:cmAuthor id="3" name="Dana Baum" initials="DB" lastIdx="29" clrIdx="2">
    <p:extLst>
      <p:ext uri="{19B8F6BF-5375-455C-9EA6-DF929625EA0E}">
        <p15:presenceInfo xmlns:p15="http://schemas.microsoft.com/office/powerpoint/2012/main" userId="Dana Baum" providerId="None"/>
      </p:ext>
    </p:extLst>
  </p:cmAuthor>
  <p:cmAuthor id="4" name="Dana Baum" initials="DB [2]" lastIdx="39" clrIdx="3">
    <p:extLst>
      <p:ext uri="{19B8F6BF-5375-455C-9EA6-DF929625EA0E}">
        <p15:presenceInfo xmlns:p15="http://schemas.microsoft.com/office/powerpoint/2012/main" userId="f8a0c489a516d3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4688" autoAdjust="0"/>
  </p:normalViewPr>
  <p:slideViewPr>
    <p:cSldViewPr snapToGrid="0">
      <p:cViewPr varScale="1">
        <p:scale>
          <a:sx n="147" d="100"/>
          <a:sy n="147" d="100"/>
        </p:scale>
        <p:origin x="564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37FBF-C36E-4956-8B89-F07512570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3F999-CC05-4F69-8B4E-E4A8D1D4E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395299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171967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413908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225936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4159402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44954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275511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7B3497-4D24-4DAF-996F-D0214FDC1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F37E9-0598-4A18-A918-FF03B2C6E58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EBEA09F-1801-43FA-875F-3E7AB9064B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8D5887B-D64C-41AA-A855-CDC552AB2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Move this first?</a:t>
            </a:r>
          </a:p>
        </p:txBody>
      </p:sp>
    </p:spTree>
    <p:extLst>
      <p:ext uri="{BB962C8B-B14F-4D97-AF65-F5344CB8AC3E}">
        <p14:creationId xmlns:p14="http://schemas.microsoft.com/office/powerpoint/2010/main" val="326943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21A0-8BB1-4421-BDFD-12544C35E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70F79-59E3-46E2-835B-A96904916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F3F4-AAD7-4ED6-8D23-B5CA6F2D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CB96F-400A-424C-8B01-B77A0750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E553-47D0-42A4-ADC2-7F508216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7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15AC-3DC8-4384-8571-044E3661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05678-55EB-42CA-BB6F-CFDC2BB50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8C78-8162-4FFD-83EF-8E928CB00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8F78-F735-489A-94E4-F95180EB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E07BC-0382-4542-AAA3-58B78737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6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79D4A-ED13-400A-AEA0-9664E834D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2F5A7-51FA-4BAB-93BF-55379BEA1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15520-A11C-49C7-83B0-F219CDE6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7BD2-6E97-41CF-904A-1AD802AA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5DD7-4718-489E-A453-9FEE98E8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1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323B-B582-4A04-96E6-DE9E6D9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18477-3BBD-4D09-9314-F784E108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CED88-47CC-4D5A-820A-96299F7B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634F8-0D34-4D09-96C7-F40DFF7E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FE62-E6B3-44BC-A29C-FE0BE74B6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5821-26F8-45DE-9059-8DF93BE1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A4710-3409-4B2D-B092-C169F01B4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A85CC-D7F7-4D36-8AEF-A521EBB9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68E1-F195-4E0F-B28D-B338A4EF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B4506-582A-465C-A679-636289A4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3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C24C-4714-4C37-96A8-8FA1C7B0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516A4-88CB-4629-AC9F-400F8EB83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B8C41-35C0-451F-9C1B-B20EA68CC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6D136-1370-4CA2-BC70-E6635BA5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430E1-4F35-49BC-8EF8-B45680A3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53C80-0D59-4130-8BD6-527BDFC4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6DAB-4A4C-420A-BD16-CEB39099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B7A64-5C24-48C6-8EFB-6BD53516A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06FAF-20E7-41FC-A407-411E2E478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1618C-9232-4024-8259-C017B0F56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93131-5A0F-405E-B49F-4E3E54A3F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03FA-D7F3-4077-AECE-0CB28878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1C8661-C16E-43F3-B98D-DBCFA60C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BCA45-76B5-4E44-9C45-A467E0AC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4C5-AB21-4AFE-963C-065E826C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E27C8-C851-47D5-9EDE-469D0CF6A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8EFD-7C61-4424-8C37-805FC367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5E41F-48AE-496B-9B0D-92BDDA68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5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96B34-3616-4105-B915-AB8D73B2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984A9-98B7-444B-B35C-A62CFF5C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38888-D5AD-47BC-AC68-5593D844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8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FB18-76B5-43D6-B38C-3ADBE99D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54C6-45A1-4D91-B07A-1080EAE4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98376-0D50-4B8C-BADB-D1A9097CB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CD0BE-FF09-4F1A-8AC5-FCCF289C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F1C5E-B23C-45C3-96AE-EB5ACE5C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8B415-D3F9-40ED-B58E-4B52D1AD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93C-82EC-41BA-842B-6C61869D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15FCA-478E-49A5-906B-1995AD436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855BA-DE3A-4929-ACAC-EF38AB0E1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DCAB9-89B6-4E63-9B24-2BC3427C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09DF-C6AE-40D7-A621-0D46A2F5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E6B18-75A5-458B-B328-2448419E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4318F-F51B-42B4-9AC0-52AFBA1B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D45D8-E5D1-46FA-99BC-3E69E8C19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7B2CA-E341-42FC-8E54-9D24042F0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5C975-D49D-431B-88DE-A438246CEE9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BAA30-211F-4492-8034-5FA1CC562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50B16-ADC6-44A9-AB45-6260E7263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1BD3F-332C-404A-8A0F-9777F6BA9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6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../media/media1.mp4"/><Relationship Id="rId7" Type="http://schemas.openxmlformats.org/officeDocument/2006/relationships/image" Target="../media/image16.jpe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../media/media2.mp4"/><Relationship Id="rId7" Type="http://schemas.openxmlformats.org/officeDocument/2006/relationships/image" Target="../media/image20.jpeg"/><Relationship Id="rId2" Type="http://schemas.microsoft.com/office/2007/relationships/media" Target="../media/media2.mp4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132" y="93907"/>
            <a:ext cx="11542148" cy="77302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 of Biomolecules from Protein Data Bank(PDB)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120DB-C5C6-4B38-B5EF-2A0A20C5CDAA}"/>
              </a:ext>
            </a:extLst>
          </p:cNvPr>
          <p:cNvSpPr txBox="1"/>
          <p:nvPr/>
        </p:nvSpPr>
        <p:spPr>
          <a:xfrm>
            <a:off x="5130045" y="5286765"/>
            <a:ext cx="29893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Presented by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Jennifer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Noga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Davinroy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Shruti Deshpande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Ali Parvez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Micah Lewis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AC09479D-22CA-8A43-8D84-B191E198D2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132" y="950776"/>
            <a:ext cx="11542148" cy="1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 descr="A diagram of a cell division&#10;&#10;Description automatically generated">
            <a:extLst>
              <a:ext uri="{FF2B5EF4-FFF2-40B4-BE49-F238E27FC236}">
                <a16:creationId xmlns:a16="http://schemas.microsoft.com/office/drawing/2014/main" id="{D84ACF3E-C5CA-F5D6-D0EA-DA4F4A4182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9" b="23193"/>
          <a:stretch/>
        </p:blipFill>
        <p:spPr>
          <a:xfrm>
            <a:off x="2209799" y="1286236"/>
            <a:ext cx="7772400" cy="3399183"/>
          </a:xfrm>
          <a:prstGeom prst="rect">
            <a:avLst/>
          </a:prstGeom>
        </p:spPr>
      </p:pic>
      <p:pic>
        <p:nvPicPr>
          <p:cNvPr id="5" name="Picture 4" descr="A red and white logo with text&#10;&#10;Description automatically generated">
            <a:extLst>
              <a:ext uri="{FF2B5EF4-FFF2-40B4-BE49-F238E27FC236}">
                <a16:creationId xmlns:a16="http://schemas.microsoft.com/office/drawing/2014/main" id="{0DFB5F23-C69D-5D8E-9FF3-5FEB78183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6438" y="5731361"/>
            <a:ext cx="890980" cy="890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5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772" y="39918"/>
            <a:ext cx="1154214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Introduction to PDB and Biomolecules </a:t>
            </a:r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E9F304C-D318-4B45-972C-02035A69A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772" y="1210215"/>
            <a:ext cx="11542148" cy="1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E3593-E95D-4643-8A40-2B9A2A8E3B64}"/>
              </a:ext>
            </a:extLst>
          </p:cNvPr>
          <p:cNvSpPr txBox="1"/>
          <p:nvPr/>
        </p:nvSpPr>
        <p:spPr>
          <a:xfrm>
            <a:off x="81402" y="1237513"/>
            <a:ext cx="6462467" cy="735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PDB is a database that contains data about a large number of biomolecules such as proteins, DNA, RNA, DNA-RNA hybrids, etc.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is a comprehensive dataset which also contains structural information for the biomolecules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Key Terms for this project: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Ligand is something the biomolecule binds to.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the binding affinity of a biomolecule to a ligand. A lower number is better.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structures of biomolecules are determined by 2 methods known as X-ray crystallography or NMR.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DNA and RNA oligonucleotides are referred to as sequences.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Molecular weight is a measure of the size of biomolecules.</a:t>
            </a:r>
          </a:p>
          <a:p>
            <a:pPr lvl="1"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9CEF93C5-6246-FBB2-557F-DA24235D0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t="4202" r="13726" b="20635"/>
          <a:stretch/>
        </p:blipFill>
        <p:spPr>
          <a:xfrm>
            <a:off x="7254875" y="4642178"/>
            <a:ext cx="3206749" cy="2215822"/>
          </a:xfrm>
          <a:prstGeom prst="rect">
            <a:avLst/>
          </a:prstGeom>
        </p:spPr>
      </p:pic>
      <p:pic>
        <p:nvPicPr>
          <p:cNvPr id="9" name="Picture 8" descr="A diagram of a brain function&#10;&#10;Description automatically generated with medium confidence">
            <a:extLst>
              <a:ext uri="{FF2B5EF4-FFF2-40B4-BE49-F238E27FC236}">
                <a16:creationId xmlns:a16="http://schemas.microsoft.com/office/drawing/2014/main" id="{9BFF98DB-14A5-779E-2069-71329D0EE7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3" t="38749" r="28758" b="30206"/>
          <a:stretch/>
        </p:blipFill>
        <p:spPr>
          <a:xfrm>
            <a:off x="6768204" y="3094845"/>
            <a:ext cx="4330700" cy="1689100"/>
          </a:xfrm>
          <a:prstGeom prst="rect">
            <a:avLst/>
          </a:prstGeom>
        </p:spPr>
      </p:pic>
      <p:pic>
        <p:nvPicPr>
          <p:cNvPr id="12" name="Picture 11" descr="A close-up of several dna strands&#10;&#10;Description automatically generated">
            <a:extLst>
              <a:ext uri="{FF2B5EF4-FFF2-40B4-BE49-F238E27FC236}">
                <a16:creationId xmlns:a16="http://schemas.microsoft.com/office/drawing/2014/main" id="{E99DC649-78CC-2D31-938F-6DA592B37F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t="26844" r="31046" b="26004"/>
          <a:stretch/>
        </p:blipFill>
        <p:spPr>
          <a:xfrm>
            <a:off x="7137400" y="1278236"/>
            <a:ext cx="3441700" cy="1958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68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11277600" cy="937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 of the Project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37823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B6621-3B71-88FE-F555-5FEF3DEA29E8}"/>
              </a:ext>
            </a:extLst>
          </p:cNvPr>
          <p:cNvSpPr txBox="1"/>
          <p:nvPr/>
        </p:nvSpPr>
        <p:spPr>
          <a:xfrm>
            <a:off x="240974" y="1097664"/>
            <a:ext cx="11493826" cy="513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 1 of the presentation will discuss trends in discovering DNA and RNA sequences and the methods used to resolve their structural features.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 2 of the presentation will focus on the binding affinity trends of DNA and RNA oligonucleotides with various ligands.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 3 of the presentation will focus on the trends in binding affinity of proteins with various ligands.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 3 will also compare the binding affinity of proteins with DNA and RNA oligonucleotides for the same ligands to try and answer an important question for biologists: whether proteins are better binders for ligands or DNA and RNA. </a:t>
            </a:r>
          </a:p>
          <a:p>
            <a:pPr lvl="1"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6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503"/>
            <a:ext cx="11277600" cy="937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 1:Trends in the Discovery of DNA and RNA Sequences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78234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872E0-0995-7342-84D6-B22A30A24F40}"/>
              </a:ext>
            </a:extLst>
          </p:cNvPr>
          <p:cNvSpPr txBox="1"/>
          <p:nvPr/>
        </p:nvSpPr>
        <p:spPr>
          <a:xfrm>
            <a:off x="205679" y="981415"/>
            <a:ext cx="4403646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BAA59C10-5887-D723-411E-A7E3BCF93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4034" r="8252"/>
          <a:stretch/>
        </p:blipFill>
        <p:spPr>
          <a:xfrm>
            <a:off x="205679" y="1251694"/>
            <a:ext cx="3526566" cy="289636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669CC03-CD9B-EA75-E184-6400EF490EE3}"/>
              </a:ext>
            </a:extLst>
          </p:cNvPr>
          <p:cNvGrpSpPr>
            <a:grpSpLocks noChangeAspect="1"/>
          </p:cNvGrpSpPr>
          <p:nvPr/>
        </p:nvGrpSpPr>
        <p:grpSpPr>
          <a:xfrm>
            <a:off x="3899873" y="1241464"/>
            <a:ext cx="3620920" cy="2896360"/>
            <a:chOff x="4894150" y="1343362"/>
            <a:chExt cx="4143914" cy="3314701"/>
          </a:xfrm>
        </p:grpSpPr>
        <p:pic>
          <p:nvPicPr>
            <p:cNvPr id="18" name="Picture 17" descr="A graph of numbers and columns&#10;&#10;Description automatically generated with medium confidence">
              <a:extLst>
                <a:ext uri="{FF2B5EF4-FFF2-40B4-BE49-F238E27FC236}">
                  <a16:creationId xmlns:a16="http://schemas.microsoft.com/office/drawing/2014/main" id="{A3A1357E-E1B6-C350-1392-CC0ACB568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" t="4885" r="8330"/>
            <a:stretch/>
          </p:blipFill>
          <p:spPr>
            <a:xfrm>
              <a:off x="4894150" y="1343362"/>
              <a:ext cx="4143914" cy="3314701"/>
            </a:xfrm>
            <a:prstGeom prst="rect">
              <a:avLst/>
            </a:prstGeom>
          </p:spPr>
        </p:pic>
        <p:pic>
          <p:nvPicPr>
            <p:cNvPr id="27" name="Picture 26" descr="A close-up of a machine&#10;&#10;Description automatically generated">
              <a:extLst>
                <a:ext uri="{FF2B5EF4-FFF2-40B4-BE49-F238E27FC236}">
                  <a16:creationId xmlns:a16="http://schemas.microsoft.com/office/drawing/2014/main" id="{7BD17DB7-D792-7DB9-3EC3-80CDCDA4D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1" t="4202" r="13726" b="20635"/>
            <a:stretch/>
          </p:blipFill>
          <p:spPr>
            <a:xfrm>
              <a:off x="5494027" y="2053553"/>
              <a:ext cx="1010308" cy="69811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91A958-59D1-2322-2B9D-D228366F665D}"/>
              </a:ext>
            </a:extLst>
          </p:cNvPr>
          <p:cNvGrpSpPr/>
          <p:nvPr/>
        </p:nvGrpSpPr>
        <p:grpSpPr>
          <a:xfrm>
            <a:off x="7688421" y="1261925"/>
            <a:ext cx="3694923" cy="2886130"/>
            <a:chOff x="7688422" y="1205803"/>
            <a:chExt cx="3694923" cy="2886130"/>
          </a:xfrm>
        </p:grpSpPr>
        <p:pic>
          <p:nvPicPr>
            <p:cNvPr id="32" name="Picture 31" descr="A graph of dna sequence&#10;&#10;Description automatically generated">
              <a:extLst>
                <a:ext uri="{FF2B5EF4-FFF2-40B4-BE49-F238E27FC236}">
                  <a16:creationId xmlns:a16="http://schemas.microsoft.com/office/drawing/2014/main" id="{17DE1464-2C98-54FF-7561-5FEF13920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1" t="4894" r="6660" b="-1"/>
            <a:stretch/>
          </p:blipFill>
          <p:spPr>
            <a:xfrm>
              <a:off x="7688422" y="1205803"/>
              <a:ext cx="3694923" cy="2886130"/>
            </a:xfrm>
            <a:prstGeom prst="rect">
              <a:avLst/>
            </a:prstGeom>
          </p:spPr>
        </p:pic>
        <p:pic>
          <p:nvPicPr>
            <p:cNvPr id="34" name="Picture 33" descr="A close-up of a dna molecule&#10;&#10;Description automatically generated">
              <a:extLst>
                <a:ext uri="{FF2B5EF4-FFF2-40B4-BE49-F238E27FC236}">
                  <a16:creationId xmlns:a16="http://schemas.microsoft.com/office/drawing/2014/main" id="{D73D7743-2E7A-21A8-651E-562588F54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8" t="8591" r="56734" b="31467"/>
            <a:stretch/>
          </p:blipFill>
          <p:spPr>
            <a:xfrm>
              <a:off x="8285206" y="1897882"/>
              <a:ext cx="704333" cy="106162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C08E4CE-73B1-5C1D-D310-F6851F5C7635}"/>
              </a:ext>
            </a:extLst>
          </p:cNvPr>
          <p:cNvSpPr txBox="1"/>
          <p:nvPr/>
        </p:nvSpPr>
        <p:spPr>
          <a:xfrm>
            <a:off x="345989" y="4284881"/>
            <a:ext cx="11090189" cy="414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DNA and RNA sequences show increased reporting and structure resolution over time.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of the sequences were resolved with X-ray diffraction over time but a fair number are also resolved with NMR spectroscopy. NMR is more advantageous as it provides dynamic structural information.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resolved sequences were DNA, followed by RNA and hybrids.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6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503"/>
            <a:ext cx="11277600" cy="937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 1:Trends in the Size Distribution of Oligonucleotides 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78234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872E0-0995-7342-84D6-B22A30A24F40}"/>
              </a:ext>
            </a:extLst>
          </p:cNvPr>
          <p:cNvSpPr txBox="1"/>
          <p:nvPr/>
        </p:nvSpPr>
        <p:spPr>
          <a:xfrm>
            <a:off x="205679" y="981415"/>
            <a:ext cx="4403646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08E4CE-73B1-5C1D-D310-F6851F5C7635}"/>
              </a:ext>
            </a:extLst>
          </p:cNvPr>
          <p:cNvSpPr txBox="1"/>
          <p:nvPr/>
        </p:nvSpPr>
        <p:spPr>
          <a:xfrm>
            <a:off x="345989" y="4284881"/>
            <a:ext cx="11090189" cy="365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DNA and RNA sequences are similar in terms of their size.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of the sequences have a molecular weight of less than 200 kilodaltons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DNA-RNA hybrids are smaller in size overall.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2B3467-58D0-4520-3A27-F6DCF79C2A0C}"/>
              </a:ext>
            </a:extLst>
          </p:cNvPr>
          <p:cNvGrpSpPr/>
          <p:nvPr/>
        </p:nvGrpSpPr>
        <p:grpSpPr>
          <a:xfrm>
            <a:off x="240862" y="1156115"/>
            <a:ext cx="3951455" cy="2919238"/>
            <a:chOff x="240862" y="1156115"/>
            <a:chExt cx="3951455" cy="2919238"/>
          </a:xfrm>
        </p:grpSpPr>
        <p:pic>
          <p:nvPicPr>
            <p:cNvPr id="2" name="Picture 1" descr="A diagram of a dna size distribution&#10;&#10;Description automatically generated">
              <a:extLst>
                <a:ext uri="{FF2B5EF4-FFF2-40B4-BE49-F238E27FC236}">
                  <a16:creationId xmlns:a16="http://schemas.microsoft.com/office/drawing/2014/main" id="{F09F5075-3723-A388-7D2D-AAEC4B05F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" t="5006" r="8078" b="6261"/>
            <a:stretch/>
          </p:blipFill>
          <p:spPr>
            <a:xfrm>
              <a:off x="240862" y="1156115"/>
              <a:ext cx="3951455" cy="2919238"/>
            </a:xfrm>
            <a:prstGeom prst="rect">
              <a:avLst/>
            </a:prstGeom>
          </p:spPr>
        </p:pic>
        <p:pic>
          <p:nvPicPr>
            <p:cNvPr id="11" name="Picture 10" descr="A close-up of a dna molecule&#10;&#10;Description automatically generated">
              <a:extLst>
                <a:ext uri="{FF2B5EF4-FFF2-40B4-BE49-F238E27FC236}">
                  <a16:creationId xmlns:a16="http://schemas.microsoft.com/office/drawing/2014/main" id="{AFE614A5-D238-BD04-867C-1A61D2EB2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3" t="8591" r="61562" b="81206"/>
            <a:stretch/>
          </p:blipFill>
          <p:spPr>
            <a:xfrm>
              <a:off x="3419778" y="1550154"/>
              <a:ext cx="640702" cy="25817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E3889D-3979-916D-0179-B36E888B9CDF}"/>
              </a:ext>
            </a:extLst>
          </p:cNvPr>
          <p:cNvGrpSpPr/>
          <p:nvPr/>
        </p:nvGrpSpPr>
        <p:grpSpPr>
          <a:xfrm>
            <a:off x="4157137" y="1156115"/>
            <a:ext cx="4075435" cy="2954629"/>
            <a:chOff x="4157137" y="1156115"/>
            <a:chExt cx="4075435" cy="2954629"/>
          </a:xfrm>
        </p:grpSpPr>
        <p:pic>
          <p:nvPicPr>
            <p:cNvPr id="8" name="Picture 7" descr="A diagram of a number of numbers&#10;&#10;Description automatically generated">
              <a:extLst>
                <a:ext uri="{FF2B5EF4-FFF2-40B4-BE49-F238E27FC236}">
                  <a16:creationId xmlns:a16="http://schemas.microsoft.com/office/drawing/2014/main" id="{DF997982-295C-FF42-37F3-BD68EBFF9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5" r="7660" b="5685"/>
            <a:stretch/>
          </p:blipFill>
          <p:spPr>
            <a:xfrm>
              <a:off x="4157137" y="1156115"/>
              <a:ext cx="4075435" cy="2954629"/>
            </a:xfrm>
            <a:prstGeom prst="rect">
              <a:avLst/>
            </a:prstGeom>
          </p:spPr>
        </p:pic>
        <p:pic>
          <p:nvPicPr>
            <p:cNvPr id="12" name="Picture 11" descr="A close-up of a dna molecule&#10;&#10;Description automatically generated">
              <a:extLst>
                <a:ext uri="{FF2B5EF4-FFF2-40B4-BE49-F238E27FC236}">
                  <a16:creationId xmlns:a16="http://schemas.microsoft.com/office/drawing/2014/main" id="{5B31C442-9DE8-0860-0B60-8118CABFD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0" t="19082" r="60463" b="51064"/>
            <a:stretch/>
          </p:blipFill>
          <p:spPr>
            <a:xfrm>
              <a:off x="7371233" y="1443153"/>
              <a:ext cx="670208" cy="7303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FC7F9-BB5E-E5F2-CB7E-4C97738EA85D}"/>
              </a:ext>
            </a:extLst>
          </p:cNvPr>
          <p:cNvGrpSpPr/>
          <p:nvPr/>
        </p:nvGrpSpPr>
        <p:grpSpPr>
          <a:xfrm>
            <a:off x="8143778" y="1144047"/>
            <a:ext cx="3842543" cy="2919241"/>
            <a:chOff x="8143778" y="1144047"/>
            <a:chExt cx="3842543" cy="2919241"/>
          </a:xfrm>
        </p:grpSpPr>
        <p:pic>
          <p:nvPicPr>
            <p:cNvPr id="10" name="Picture 9" descr="A diagram of a number of numbers&#10;&#10;Description automatically generated">
              <a:extLst>
                <a:ext uri="{FF2B5EF4-FFF2-40B4-BE49-F238E27FC236}">
                  <a16:creationId xmlns:a16="http://schemas.microsoft.com/office/drawing/2014/main" id="{07C73FD6-FCAD-4F22-804B-B621B2F46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5" t="4963" r="7659" b="5456"/>
            <a:stretch/>
          </p:blipFill>
          <p:spPr>
            <a:xfrm>
              <a:off x="8143778" y="1144047"/>
              <a:ext cx="3842543" cy="2919241"/>
            </a:xfrm>
            <a:prstGeom prst="rect">
              <a:avLst/>
            </a:prstGeom>
          </p:spPr>
        </p:pic>
        <p:pic>
          <p:nvPicPr>
            <p:cNvPr id="16" name="Picture 15" descr="A close-up of a dna molecule&#10;&#10;Description automatically generated">
              <a:extLst>
                <a:ext uri="{FF2B5EF4-FFF2-40B4-BE49-F238E27FC236}">
                  <a16:creationId xmlns:a16="http://schemas.microsoft.com/office/drawing/2014/main" id="{E2D6D954-AC43-DBD2-797A-848560F84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8" t="48808" r="56734" b="31467"/>
            <a:stretch/>
          </p:blipFill>
          <p:spPr>
            <a:xfrm>
              <a:off x="10803349" y="1414371"/>
              <a:ext cx="1068026" cy="52974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6777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11277600" cy="937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 2:Trends in the Binding Affinity of Oligonucleotides(DNA)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05957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" name="Picture 2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9FFA267-B60E-B1F7-8C8D-364272474E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"/>
          <a:stretch/>
        </p:blipFill>
        <p:spPr>
          <a:xfrm>
            <a:off x="248791" y="1100894"/>
            <a:ext cx="3707387" cy="304169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7CB3407-9EF5-C9F9-ABF8-051389A5E0AD}"/>
              </a:ext>
            </a:extLst>
          </p:cNvPr>
          <p:cNvGrpSpPr/>
          <p:nvPr/>
        </p:nvGrpSpPr>
        <p:grpSpPr>
          <a:xfrm>
            <a:off x="3956178" y="1170562"/>
            <a:ext cx="3637882" cy="3175286"/>
            <a:chOff x="4084797" y="1192607"/>
            <a:chExt cx="3106926" cy="2860682"/>
          </a:xfrm>
        </p:grpSpPr>
        <p:pic>
          <p:nvPicPr>
            <p:cNvPr id="20" name="Picture 19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4736A372-07E8-3FBF-3EF2-8EC29EF90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24" r="23387" b="1478"/>
            <a:stretch/>
          </p:blipFill>
          <p:spPr>
            <a:xfrm>
              <a:off x="4084797" y="1192607"/>
              <a:ext cx="3106926" cy="267648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A73330-9A99-07EF-135A-1BDE91B2948A}"/>
                </a:ext>
              </a:extLst>
            </p:cNvPr>
            <p:cNvSpPr txBox="1"/>
            <p:nvPr/>
          </p:nvSpPr>
          <p:spPr>
            <a:xfrm>
              <a:off x="5620486" y="3807068"/>
              <a:ext cx="566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Ligand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403F00-9235-7904-96FF-95199CBFC347}"/>
              </a:ext>
            </a:extLst>
          </p:cNvPr>
          <p:cNvSpPr txBox="1"/>
          <p:nvPr/>
        </p:nvSpPr>
        <p:spPr>
          <a:xfrm>
            <a:off x="309373" y="4770743"/>
            <a:ext cx="8779024" cy="31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of the DNA sequences bind in a very tight range of binding affinity of sub 2000nM.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correlation between the size of the DNA sequences and binding affinity.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Recording 2023-11-02 131242">
            <a:hlinkClick r:id="" action="ppaction://media"/>
            <a:extLst>
              <a:ext uri="{FF2B5EF4-FFF2-40B4-BE49-F238E27FC236}">
                <a16:creationId xmlns:a16="http://schemas.microsoft.com/office/drawing/2014/main" id="{C7494A92-11A5-684C-1E4E-E38E80A0F9B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67719" y="4332135"/>
            <a:ext cx="1612657" cy="2457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8C1CDD-2324-3012-6A3F-AABAF76FC33B}"/>
              </a:ext>
            </a:extLst>
          </p:cNvPr>
          <p:cNvSpPr/>
          <p:nvPr/>
        </p:nvSpPr>
        <p:spPr>
          <a:xfrm>
            <a:off x="5625665" y="3559062"/>
            <a:ext cx="123217" cy="556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DF7539-BF1B-B2ED-77A5-FED42365A311}"/>
              </a:ext>
            </a:extLst>
          </p:cNvPr>
          <p:cNvGrpSpPr/>
          <p:nvPr/>
        </p:nvGrpSpPr>
        <p:grpSpPr>
          <a:xfrm>
            <a:off x="7851609" y="1170561"/>
            <a:ext cx="4001378" cy="2972025"/>
            <a:chOff x="7851609" y="1170561"/>
            <a:chExt cx="4001378" cy="2972025"/>
          </a:xfrm>
        </p:grpSpPr>
        <p:pic>
          <p:nvPicPr>
            <p:cNvPr id="18" name="Picture 17" descr="A graph of a graph of a number of numbers and a red line&#10;&#10;Description automatically generated with medium confidence">
              <a:extLst>
                <a:ext uri="{FF2B5EF4-FFF2-40B4-BE49-F238E27FC236}">
                  <a16:creationId xmlns:a16="http://schemas.microsoft.com/office/drawing/2014/main" id="{D1D9743C-F33E-0AA5-6D8A-CBA689FA0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1" r="8849"/>
            <a:stretch/>
          </p:blipFill>
          <p:spPr>
            <a:xfrm>
              <a:off x="7851609" y="1170561"/>
              <a:ext cx="4001378" cy="2972025"/>
            </a:xfrm>
            <a:prstGeom prst="rect">
              <a:avLst/>
            </a:prstGeom>
          </p:spPr>
        </p:pic>
        <p:sp>
          <p:nvSpPr>
            <p:cNvPr id="4" name="Text Box 2">
              <a:extLst>
                <a:ext uri="{FF2B5EF4-FFF2-40B4-BE49-F238E27FC236}">
                  <a16:creationId xmlns:a16="http://schemas.microsoft.com/office/drawing/2014/main" id="{8E1A4C65-1347-DD51-C472-EAA151AAE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1170" y="1498619"/>
              <a:ext cx="2373630" cy="37528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</a:t>
              </a:r>
              <a:r>
                <a:rPr lang="en-US" sz="1100" kern="100" baseline="300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 </a:t>
              </a:r>
              <a:r>
                <a:rPr lang="en-US" sz="1100" kern="1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= </a:t>
              </a:r>
              <a:r>
                <a:rPr lang="en-US" sz="1050" kern="1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0.03940298452579422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862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11277600" cy="937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 2:Trends in the Binding Affinity of Oligonucleotides(RNA)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05957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 descr="A white pap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5556D57-8240-89CB-8508-122970E432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6645" r="8052" b="5236"/>
          <a:stretch/>
        </p:blipFill>
        <p:spPr>
          <a:xfrm>
            <a:off x="189458" y="1171402"/>
            <a:ext cx="3861922" cy="28849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C5D46A-57C9-CAF1-DF67-88206390361F}"/>
              </a:ext>
            </a:extLst>
          </p:cNvPr>
          <p:cNvGrpSpPr/>
          <p:nvPr/>
        </p:nvGrpSpPr>
        <p:grpSpPr>
          <a:xfrm>
            <a:off x="4131255" y="1224713"/>
            <a:ext cx="3404440" cy="3156768"/>
            <a:chOff x="3971061" y="1074095"/>
            <a:chExt cx="3404440" cy="3156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624AEB-7D87-F748-DFBF-10AFF084B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28" r="23280" b="1774"/>
            <a:stretch/>
          </p:blipFill>
          <p:spPr>
            <a:xfrm>
              <a:off x="3971061" y="1074095"/>
              <a:ext cx="3404440" cy="29852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843279-27EF-EC39-2CCA-EF075D555ACF}"/>
                </a:ext>
              </a:extLst>
            </p:cNvPr>
            <p:cNvSpPr txBox="1"/>
            <p:nvPr/>
          </p:nvSpPr>
          <p:spPr>
            <a:xfrm>
              <a:off x="5630097" y="3984642"/>
              <a:ext cx="5791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Ligand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4FE474-58B4-E8E2-17CE-4F73ECA43920}"/>
              </a:ext>
            </a:extLst>
          </p:cNvPr>
          <p:cNvSpPr txBox="1"/>
          <p:nvPr/>
        </p:nvSpPr>
        <p:spPr>
          <a:xfrm>
            <a:off x="400165" y="4971781"/>
            <a:ext cx="8779024" cy="31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of the RNA sequences bind in a very tight range of binding affinity of sub 10000nM.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correlation between the size of the RNA sequences and binding affinity.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Recording 2023-11-02 131910">
            <a:hlinkClick r:id="" action="ppaction://media"/>
            <a:extLst>
              <a:ext uri="{FF2B5EF4-FFF2-40B4-BE49-F238E27FC236}">
                <a16:creationId xmlns:a16="http://schemas.microsoft.com/office/drawing/2014/main" id="{1339F4AE-6E81-7B30-D47F-D3872CABED6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58047" y="4381481"/>
            <a:ext cx="1807620" cy="2476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27159-FB31-ABFF-DDE2-E22602276764}"/>
              </a:ext>
            </a:extLst>
          </p:cNvPr>
          <p:cNvSpPr/>
          <p:nvPr/>
        </p:nvSpPr>
        <p:spPr>
          <a:xfrm>
            <a:off x="6770451" y="3499354"/>
            <a:ext cx="110247" cy="7106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30E927-DF10-D180-6793-DE1B740395B7}"/>
              </a:ext>
            </a:extLst>
          </p:cNvPr>
          <p:cNvGrpSpPr/>
          <p:nvPr/>
        </p:nvGrpSpPr>
        <p:grpSpPr>
          <a:xfrm>
            <a:off x="7761339" y="1250428"/>
            <a:ext cx="4037240" cy="2933860"/>
            <a:chOff x="7761339" y="1250428"/>
            <a:chExt cx="4037240" cy="2933860"/>
          </a:xfrm>
        </p:grpSpPr>
        <p:pic>
          <p:nvPicPr>
            <p:cNvPr id="10" name="Picture 9" descr="A graph of a number of dots&#10;&#10;Description automatically generated with medium confidence">
              <a:extLst>
                <a:ext uri="{FF2B5EF4-FFF2-40B4-BE49-F238E27FC236}">
                  <a16:creationId xmlns:a16="http://schemas.microsoft.com/office/drawing/2014/main" id="{5660B1A5-B1F6-6F69-0B0F-C6C120D33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4" r="8474" b="1154"/>
            <a:stretch/>
          </p:blipFill>
          <p:spPr>
            <a:xfrm>
              <a:off x="7761339" y="1250428"/>
              <a:ext cx="4037240" cy="2933860"/>
            </a:xfrm>
            <a:prstGeom prst="rect">
              <a:avLst/>
            </a:prstGeom>
          </p:spPr>
        </p:pic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D5F44703-5ED4-7DE7-D8F4-AD5DB7EC3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4949" y="1524768"/>
              <a:ext cx="2040718" cy="24500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0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R</a:t>
              </a:r>
              <a:r>
                <a:rPr lang="en-US" sz="1000" kern="100" baseline="30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 </a:t>
              </a:r>
              <a:r>
                <a:rPr lang="en-US" sz="10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 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0.002277336600934839</a:t>
              </a:r>
              <a:endParaRPr lang="en-US" sz="1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10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8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>
            <a:extLst>
              <a:ext uri="{FF2B5EF4-FFF2-40B4-BE49-F238E27FC236}">
                <a16:creationId xmlns:a16="http://schemas.microsoft.com/office/drawing/2014/main" id="{28473827-8A9C-40BA-AE66-C00E5E629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11277600" cy="9378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 3:Binding Affinity of Proteins vs Oligonucleotides for Same Target</a:t>
            </a:r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CDAE661C-2B1B-DF4B-9D4A-98BAA5ADA0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005957"/>
            <a:ext cx="112776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037215-A793-E03B-F46E-98E9355C8EBC}"/>
              </a:ext>
            </a:extLst>
          </p:cNvPr>
          <p:cNvSpPr txBox="1"/>
          <p:nvPr/>
        </p:nvSpPr>
        <p:spPr>
          <a:xfrm>
            <a:off x="466653" y="4627492"/>
            <a:ext cx="8779024" cy="414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no correlation between protein size and binding affinity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same ligand, DNA, and RNA are better binders overall.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However, the picture is more complicated than that.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Perhaps a ligand-by-ligand analysis is warranted.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7803EA-23F2-7437-AE39-1E3487288522}"/>
              </a:ext>
            </a:extLst>
          </p:cNvPr>
          <p:cNvGrpSpPr/>
          <p:nvPr/>
        </p:nvGrpSpPr>
        <p:grpSpPr>
          <a:xfrm>
            <a:off x="4599562" y="1115070"/>
            <a:ext cx="4020766" cy="3267034"/>
            <a:chOff x="4500664" y="1113042"/>
            <a:chExt cx="4020766" cy="3267034"/>
          </a:xfrm>
        </p:grpSpPr>
        <p:pic>
          <p:nvPicPr>
            <p:cNvPr id="12" name="Picture 11" descr="A graph showing different colored lines&#10;&#10;Description automatically generated">
              <a:extLst>
                <a:ext uri="{FF2B5EF4-FFF2-40B4-BE49-F238E27FC236}">
                  <a16:creationId xmlns:a16="http://schemas.microsoft.com/office/drawing/2014/main" id="{0EA7298B-04F8-8102-060B-F09DE126A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" t="6837" r="8471"/>
            <a:stretch/>
          </p:blipFill>
          <p:spPr>
            <a:xfrm>
              <a:off x="4500664" y="1113042"/>
              <a:ext cx="4020766" cy="3267034"/>
            </a:xfrm>
            <a:prstGeom prst="rect">
              <a:avLst/>
            </a:prstGeom>
          </p:spPr>
        </p:pic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406BF1A1-4A8F-BE14-24DC-DBFF30E4B2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8169" y="2847591"/>
              <a:ext cx="188068" cy="188068"/>
            </a:xfrm>
            <a:prstGeom prst="star5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1B1DC-1687-D2D4-FA67-337B9F5B2C31}"/>
              </a:ext>
            </a:extLst>
          </p:cNvPr>
          <p:cNvSpPr/>
          <p:nvPr/>
        </p:nvSpPr>
        <p:spPr>
          <a:xfrm>
            <a:off x="5226995" y="2403869"/>
            <a:ext cx="259406" cy="20112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76D770-ED00-4586-5EF7-EE3C8EC63493}"/>
              </a:ext>
            </a:extLst>
          </p:cNvPr>
          <p:cNvCxnSpPr/>
          <p:nvPr/>
        </p:nvCxnSpPr>
        <p:spPr>
          <a:xfrm>
            <a:off x="8761379" y="1181180"/>
            <a:ext cx="0" cy="55765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0C55B8-89C4-894B-4ABA-5892C3BC0A89}"/>
              </a:ext>
            </a:extLst>
          </p:cNvPr>
          <p:cNvGrpSpPr/>
          <p:nvPr/>
        </p:nvGrpSpPr>
        <p:grpSpPr>
          <a:xfrm>
            <a:off x="9043482" y="1545478"/>
            <a:ext cx="2733472" cy="2745638"/>
            <a:chOff x="9043482" y="1545478"/>
            <a:chExt cx="2733472" cy="2745638"/>
          </a:xfrm>
        </p:grpSpPr>
        <p:pic>
          <p:nvPicPr>
            <p:cNvPr id="20" name="Picture 19" descr="A diagram of a tree&#10;&#10;Description automatically generated">
              <a:extLst>
                <a:ext uri="{FF2B5EF4-FFF2-40B4-BE49-F238E27FC236}">
                  <a16:creationId xmlns:a16="http://schemas.microsoft.com/office/drawing/2014/main" id="{F30B0420-1F96-49C7-111D-7EFD8BE3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9" t="16576" r="41000" b="12145"/>
            <a:stretch/>
          </p:blipFill>
          <p:spPr>
            <a:xfrm>
              <a:off x="9294590" y="1545478"/>
              <a:ext cx="2482364" cy="274563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0CE5D5-747D-EAAF-A672-CCE254FF684A}"/>
                </a:ext>
              </a:extLst>
            </p:cNvPr>
            <p:cNvSpPr txBox="1"/>
            <p:nvPr/>
          </p:nvSpPr>
          <p:spPr>
            <a:xfrm>
              <a:off x="9043482" y="2918297"/>
              <a:ext cx="1063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Enzyme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4BB69B-E517-517E-4DB3-55D8FF26BF8A}"/>
              </a:ext>
            </a:extLst>
          </p:cNvPr>
          <p:cNvSpPr txBox="1"/>
          <p:nvPr/>
        </p:nvSpPr>
        <p:spPr>
          <a:xfrm>
            <a:off x="10378486" y="4422376"/>
            <a:ext cx="1063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5F41F5-5644-69F5-6C60-4E73477EC23C}"/>
              </a:ext>
            </a:extLst>
          </p:cNvPr>
          <p:cNvGrpSpPr/>
          <p:nvPr/>
        </p:nvGrpSpPr>
        <p:grpSpPr>
          <a:xfrm>
            <a:off x="8902431" y="4830636"/>
            <a:ext cx="2738335" cy="1927129"/>
            <a:chOff x="8902431" y="4830636"/>
            <a:chExt cx="2738335" cy="1927129"/>
          </a:xfrm>
        </p:grpSpPr>
        <p:pic>
          <p:nvPicPr>
            <p:cNvPr id="22" name="Picture 21" descr="A close-up of a playground&#10;&#10;Description automatically generated">
              <a:extLst>
                <a:ext uri="{FF2B5EF4-FFF2-40B4-BE49-F238E27FC236}">
                  <a16:creationId xmlns:a16="http://schemas.microsoft.com/office/drawing/2014/main" id="{73212DD1-F2F5-21EE-45C7-B7E83912E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7" t="35823" r="54012" b="34077"/>
            <a:stretch/>
          </p:blipFill>
          <p:spPr>
            <a:xfrm>
              <a:off x="9729974" y="4830636"/>
              <a:ext cx="1910792" cy="192712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35C9CB-2512-95CA-0662-94CE102178E2}"/>
                </a:ext>
              </a:extLst>
            </p:cNvPr>
            <p:cNvSpPr txBox="1"/>
            <p:nvPr/>
          </p:nvSpPr>
          <p:spPr>
            <a:xfrm>
              <a:off x="8902431" y="5471034"/>
              <a:ext cx="10635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RNA </a:t>
              </a:r>
            </a:p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Binder</a:t>
              </a: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7C686B-E23C-7AC1-38D6-719587DFBC78}"/>
              </a:ext>
            </a:extLst>
          </p:cNvPr>
          <p:cNvGrpSpPr/>
          <p:nvPr/>
        </p:nvGrpSpPr>
        <p:grpSpPr>
          <a:xfrm>
            <a:off x="199039" y="1185236"/>
            <a:ext cx="4398199" cy="3267034"/>
            <a:chOff x="199039" y="1185236"/>
            <a:chExt cx="4398199" cy="3267034"/>
          </a:xfrm>
        </p:grpSpPr>
        <p:pic>
          <p:nvPicPr>
            <p:cNvPr id="14" name="Picture 13" descr="A graph of a number of blue dots&#10;&#10;Description automatically generated with medium confidence">
              <a:extLst>
                <a:ext uri="{FF2B5EF4-FFF2-40B4-BE49-F238E27FC236}">
                  <a16:creationId xmlns:a16="http://schemas.microsoft.com/office/drawing/2014/main" id="{0F3CC86A-6E49-1696-A885-A72C3E3A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1" r="8211"/>
            <a:stretch/>
          </p:blipFill>
          <p:spPr>
            <a:xfrm>
              <a:off x="199039" y="1185236"/>
              <a:ext cx="4398199" cy="3267034"/>
            </a:xfrm>
            <a:prstGeom prst="rect">
              <a:avLst/>
            </a:prstGeom>
          </p:spPr>
        </p:pic>
        <p:sp>
          <p:nvSpPr>
            <p:cNvPr id="3" name="Text Box 2">
              <a:extLst>
                <a:ext uri="{FF2B5EF4-FFF2-40B4-BE49-F238E27FC236}">
                  <a16:creationId xmlns:a16="http://schemas.microsoft.com/office/drawing/2014/main" id="{CEC8FC8D-4224-698B-5C6F-8AC18B007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608" y="1765480"/>
              <a:ext cx="2232579" cy="26302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</a:t>
              </a:r>
              <a:r>
                <a:rPr lang="en-US" sz="1100" kern="100" baseline="30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 </a:t>
              </a:r>
              <a:r>
                <a:rPr lang="en-US" sz="1100" kern="1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= </a:t>
              </a:r>
              <a:r>
                <a:rPr lang="en-US" sz="105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0.0013906855693701556</a:t>
              </a:r>
              <a:endParaRPr lang="en-US" sz="11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740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13221</TotalTime>
  <Words>560</Words>
  <Application>Microsoft Office PowerPoint</Application>
  <PresentationFormat>Widescreen</PresentationFormat>
  <Paragraphs>85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Analysis of Biomolecules from Protein Data Bank(PDB)</vt:lpstr>
      <vt:lpstr>Introduction to PDB and Biomolecules </vt:lpstr>
      <vt:lpstr>Scope of the Project</vt:lpstr>
      <vt:lpstr>Part 1:Trends in the Discovery of DNA and RNA Sequences</vt:lpstr>
      <vt:lpstr>Part 1:Trends in the Size Distribution of Oligonucleotides </vt:lpstr>
      <vt:lpstr>Part 2:Trends in the Binding Affinity of Oligonucleotides(DNA)</vt:lpstr>
      <vt:lpstr>Part 2:Trends in the Binding Affinity of Oligonucleotides(RNA)</vt:lpstr>
      <vt:lpstr>Part 3:Binding Affinity of Proteins vs Oligonucleotides for Same Target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DNA-Stabilized Silver Nanoclusters as Speciﬁc, Ratiometric Fluorescent Dopamine Sensors</dc:title>
  <dc:creator>Ali Parvez</dc:creator>
  <cp:lastModifiedBy>Ali Parvez</cp:lastModifiedBy>
  <cp:revision>521</cp:revision>
  <dcterms:created xsi:type="dcterms:W3CDTF">2018-04-08T16:11:16Z</dcterms:created>
  <dcterms:modified xsi:type="dcterms:W3CDTF">2023-11-06T23:17:22Z</dcterms:modified>
</cp:coreProperties>
</file>